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e741afc1af21440c" Type="http://schemas.microsoft.com/office/2007/relationships/ui/extensibility" Target="customUI/customUI14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3"/>
  </p:notesMasterIdLst>
  <p:sldIdLst>
    <p:sldId id="260" r:id="rId2"/>
    <p:sldId id="259" r:id="rId3"/>
    <p:sldId id="268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2" d="100"/>
          <a:sy n="112" d="100"/>
        </p:scale>
        <p:origin x="8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A6F3B-15BE-40AB-9DDB-78B8CB868E12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ACBC9-4B61-46DB-926E-1181DB794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81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ntergrundbild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Dummy Parallelogramm"/>
          <p:cNvSpPr>
            <a:spLocks noGrp="1"/>
          </p:cNvSpPr>
          <p:nvPr>
            <p:ph type="body" sz="quarter" idx="17" hasCustomPrompt="1"/>
          </p:nvPr>
        </p:nvSpPr>
        <p:spPr>
          <a:xfrm>
            <a:off x="3600" y="954000"/>
            <a:ext cx="5670000" cy="2340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7" name="rbb Logo"/>
          <p:cNvSpPr>
            <a:spLocks noGrp="1"/>
          </p:cNvSpPr>
          <p:nvPr>
            <p:ph type="body" sz="quarter" idx="16" hasCustomPrompt="1"/>
          </p:nvPr>
        </p:nvSpPr>
        <p:spPr>
          <a:xfrm>
            <a:off x="7740650" y="540000"/>
            <a:ext cx="935038" cy="414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540000" y="1763984"/>
            <a:ext cx="4464000" cy="7620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3000"/>
              </a:lnSpc>
              <a:defRPr sz="3000" b="1" i="0" baseline="0">
                <a:solidFill>
                  <a:schemeClr val="bg1"/>
                </a:solidFill>
                <a:latin typeface="InterstateCondensed Black" pitchFamily="50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0000" y="2525984"/>
            <a:ext cx="4248000" cy="4320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 sz="2000" cap="all" baseline="0">
                <a:solidFill>
                  <a:schemeClr val="bg1"/>
                </a:solidFill>
                <a:latin typeface="RBB Interstate Cond Bold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</a:t>
            </a:r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39750" y="1409849"/>
            <a:ext cx="4392613" cy="432000"/>
          </a:xfrm>
        </p:spPr>
        <p:txBody>
          <a:bodyPr>
            <a:noAutofit/>
          </a:bodyPr>
          <a:lstStyle>
            <a:lvl1pPr>
              <a:defRPr lang="de-DE" sz="2000" kern="1200" cap="all" baseline="0" dirty="0" smtClean="0">
                <a:solidFill>
                  <a:schemeClr val="bg1"/>
                </a:solidFill>
                <a:latin typeface="RBB Interstate Cond Bold" pitchFamily="50" charset="0"/>
                <a:ea typeface="+mn-ea"/>
                <a:cs typeface="+mn-cs"/>
              </a:defRPr>
            </a:lvl1pPr>
            <a:lvl2pPr>
              <a:defRPr lang="de-DE" sz="2000" kern="1200" cap="all" baseline="0" dirty="0" smtClean="0">
                <a:solidFill>
                  <a:schemeClr val="bg1"/>
                </a:solidFill>
                <a:latin typeface="RBB Interstate Cond Bold" pitchFamily="50" charset="0"/>
                <a:ea typeface="+mn-ea"/>
                <a:cs typeface="+mn-cs"/>
              </a:defRPr>
            </a:lvl2pPr>
            <a:lvl3pPr>
              <a:defRPr lang="de-DE" sz="2000" kern="1200" cap="all" baseline="0" dirty="0" smtClean="0">
                <a:solidFill>
                  <a:schemeClr val="bg1"/>
                </a:solidFill>
                <a:latin typeface="RBB Interstate Cond Bold" pitchFamily="50" charset="0"/>
                <a:ea typeface="+mn-ea"/>
                <a:cs typeface="+mn-cs"/>
              </a:defRPr>
            </a:lvl3pPr>
            <a:lvl4pPr>
              <a:defRPr lang="de-DE" sz="2000" kern="1200" cap="all" baseline="0" dirty="0" smtClean="0">
                <a:solidFill>
                  <a:schemeClr val="bg1"/>
                </a:solidFill>
                <a:latin typeface="RBB Interstate Cond Bold" pitchFamily="50" charset="0"/>
                <a:ea typeface="+mn-ea"/>
                <a:cs typeface="+mn-cs"/>
              </a:defRPr>
            </a:lvl4pPr>
            <a:lvl5pPr>
              <a:defRPr lang="de-DE" sz="2000" kern="1200" cap="all" baseline="0" dirty="0">
                <a:solidFill>
                  <a:schemeClr val="bg1"/>
                </a:solidFill>
                <a:latin typeface="RBB Interstate Cond Bold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344983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539552" y="1916832"/>
            <a:ext cx="7992888" cy="42484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18"/>
          </p:nvPr>
        </p:nvSpPr>
        <p:spPr>
          <a:xfrm>
            <a:off x="1259632" y="6444952"/>
            <a:ext cx="2895600" cy="1524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540000" y="6444952"/>
            <a:ext cx="719632" cy="152400"/>
          </a:xfrm>
        </p:spPr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‹Nr.›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540000" y="648000"/>
            <a:ext cx="4392040" cy="908792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400"/>
              </a:lnSpc>
              <a:defRPr sz="3400" b="1" i="0" cap="all" baseline="0">
                <a:solidFill>
                  <a:schemeClr val="tx2"/>
                </a:solidFill>
                <a:latin typeface="InterstateCondensed Black" pitchFamily="50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4095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ummy Parallelogramm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430800"/>
            <a:ext cx="5672572" cy="2340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4251176"/>
            <a:ext cx="4464000" cy="7620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3000"/>
              </a:lnSpc>
              <a:defRPr sz="3000" b="1" i="0" baseline="0">
                <a:solidFill>
                  <a:schemeClr val="bg1"/>
                </a:solidFill>
                <a:latin typeface="InterstateCondensed Black" pitchFamily="50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0000" y="5013176"/>
            <a:ext cx="4248000" cy="4320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 sz="2000" cap="all" baseline="0">
                <a:solidFill>
                  <a:schemeClr val="bg1"/>
                </a:solidFill>
                <a:latin typeface="RBB Interstate Cond Bold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39750" y="3888000"/>
            <a:ext cx="4392613" cy="432000"/>
          </a:xfrm>
        </p:spPr>
        <p:txBody>
          <a:bodyPr>
            <a:noAutofit/>
          </a:bodyPr>
          <a:lstStyle>
            <a:lvl1pPr>
              <a:defRPr lang="de-DE" sz="2000" kern="1200" cap="all" baseline="0" dirty="0" smtClean="0">
                <a:solidFill>
                  <a:schemeClr val="bg1"/>
                </a:solidFill>
                <a:latin typeface="RBB Interstate Cond Bold" pitchFamily="50" charset="0"/>
                <a:ea typeface="+mn-ea"/>
                <a:cs typeface="+mn-cs"/>
              </a:defRPr>
            </a:lvl1pPr>
            <a:lvl2pPr>
              <a:defRPr lang="de-DE" sz="2000" kern="1200" cap="all" baseline="0" dirty="0" smtClean="0">
                <a:solidFill>
                  <a:schemeClr val="bg1"/>
                </a:solidFill>
                <a:latin typeface="RBB Interstate Cond Bold" pitchFamily="50" charset="0"/>
                <a:ea typeface="+mn-ea"/>
                <a:cs typeface="+mn-cs"/>
              </a:defRPr>
            </a:lvl2pPr>
            <a:lvl3pPr>
              <a:defRPr lang="de-DE" sz="2000" kern="1200" cap="all" baseline="0" dirty="0" smtClean="0">
                <a:solidFill>
                  <a:schemeClr val="bg1"/>
                </a:solidFill>
                <a:latin typeface="RBB Interstate Cond Bold" pitchFamily="50" charset="0"/>
                <a:ea typeface="+mn-ea"/>
                <a:cs typeface="+mn-cs"/>
              </a:defRPr>
            </a:lvl3pPr>
            <a:lvl4pPr>
              <a:defRPr lang="de-DE" sz="2000" kern="1200" cap="all" baseline="0" dirty="0" smtClean="0">
                <a:solidFill>
                  <a:schemeClr val="bg1"/>
                </a:solidFill>
                <a:latin typeface="RBB Interstate Cond Bold" pitchFamily="50" charset="0"/>
                <a:ea typeface="+mn-ea"/>
                <a:cs typeface="+mn-cs"/>
              </a:defRPr>
            </a:lvl4pPr>
            <a:lvl5pPr>
              <a:defRPr lang="de-DE" sz="2000" kern="1200" cap="all" baseline="0" dirty="0">
                <a:solidFill>
                  <a:schemeClr val="bg1"/>
                </a:solidFill>
                <a:latin typeface="RBB Interstate Cond Bold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67382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ummy Parallelogramm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430800"/>
            <a:ext cx="5672572" cy="2340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4251176"/>
            <a:ext cx="4464048" cy="7620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3000"/>
              </a:lnSpc>
              <a:defRPr sz="3000" b="1" i="0" baseline="0">
                <a:solidFill>
                  <a:schemeClr val="bg1"/>
                </a:solidFill>
                <a:latin typeface="InterstateCondensed Black" pitchFamily="50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0000" y="5013176"/>
            <a:ext cx="4248024" cy="4320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 sz="2000" cap="all" baseline="0">
                <a:solidFill>
                  <a:schemeClr val="bg1"/>
                </a:solidFill>
                <a:latin typeface="RBB Interstate Cond Bold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66589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540000" y="648000"/>
            <a:ext cx="4392040" cy="908792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400"/>
              </a:lnSpc>
              <a:defRPr sz="3400" b="1" i="0" cap="all" baseline="0">
                <a:solidFill>
                  <a:schemeClr val="tx2"/>
                </a:solidFill>
                <a:latin typeface="InterstateCondensed Black" pitchFamily="50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539552" y="1916832"/>
            <a:ext cx="3924000" cy="4212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8"/>
          </p:nvPr>
        </p:nvSpPr>
        <p:spPr>
          <a:xfrm>
            <a:off x="4680000" y="1980000"/>
            <a:ext cx="3924000" cy="4140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‹Nr.›</a:t>
            </a:fld>
            <a:endParaRPr lang="de-DE" dirty="0">
              <a:latin typeface="RBB Interstat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9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3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539552" y="4320000"/>
            <a:ext cx="8064896" cy="176372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8"/>
          </p:nvPr>
        </p:nvSpPr>
        <p:spPr>
          <a:xfrm>
            <a:off x="6084168" y="1980000"/>
            <a:ext cx="2519832" cy="2160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0" name="Bildplatzhalter 3"/>
          <p:cNvSpPr>
            <a:spLocks noGrp="1"/>
          </p:cNvSpPr>
          <p:nvPr>
            <p:ph type="pic" sz="quarter" idx="19"/>
          </p:nvPr>
        </p:nvSpPr>
        <p:spPr>
          <a:xfrm>
            <a:off x="540000" y="1980000"/>
            <a:ext cx="2519832" cy="2160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20"/>
          </p:nvPr>
        </p:nvSpPr>
        <p:spPr>
          <a:xfrm>
            <a:off x="3312084" y="1980000"/>
            <a:ext cx="2519832" cy="2160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‹Nr.›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23"/>
          </p:nvPr>
        </p:nvSpPr>
        <p:spPr>
          <a:xfrm>
            <a:off x="540000" y="648000"/>
            <a:ext cx="4392040" cy="908792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400"/>
              </a:lnSpc>
              <a:defRPr sz="3400" b="1" i="0" cap="all" baseline="0">
                <a:solidFill>
                  <a:schemeClr val="tx2"/>
                </a:solidFill>
                <a:latin typeface="InterstateCondensed Black" pitchFamily="50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6875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20"/>
          </p:nvPr>
        </p:nvSpPr>
        <p:spPr>
          <a:xfrm>
            <a:off x="539750" y="1980000"/>
            <a:ext cx="3924000" cy="4140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4"/>
          <p:cNvSpPr>
            <a:spLocks noGrp="1"/>
          </p:cNvSpPr>
          <p:nvPr>
            <p:ph sz="quarter" idx="21"/>
          </p:nvPr>
        </p:nvSpPr>
        <p:spPr>
          <a:xfrm>
            <a:off x="4680000" y="1988840"/>
            <a:ext cx="3924000" cy="4140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‹Nr.›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540000" y="648000"/>
            <a:ext cx="4392040" cy="908792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400"/>
              </a:lnSpc>
              <a:defRPr sz="3400" b="1" i="0" cap="all" baseline="0">
                <a:solidFill>
                  <a:schemeClr val="tx2"/>
                </a:solidFill>
                <a:latin typeface="InterstateCondensed Black" pitchFamily="50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578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59632" y="6444952"/>
            <a:ext cx="2895600" cy="152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RBB Interstate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0000" y="6444952"/>
            <a:ext cx="719632" cy="152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RBB Interstate Light" pitchFamily="2" charset="0"/>
              </a:defRPr>
            </a:lvl1pPr>
          </a:lstStyle>
          <a:p>
            <a:pPr algn="l"/>
            <a:r>
              <a:rPr lang="de-DE" dirty="0"/>
              <a:t> </a:t>
            </a:r>
            <a:r>
              <a:rPr lang="de-DE" dirty="0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‹Nr.›</a:t>
            </a:fld>
            <a:endParaRPr lang="de-DE" dirty="0">
              <a:latin typeface="RBB Interstate" pitchFamily="50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000" y="540000"/>
            <a:ext cx="936557" cy="40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83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03" r:id="rId3"/>
    <p:sldLayoutId id="2147483705" r:id="rId4"/>
    <p:sldLayoutId id="2147483706" r:id="rId5"/>
    <p:sldLayoutId id="2147483707" r:id="rId6"/>
    <p:sldLayoutId id="2147483708" r:id="rId7"/>
  </p:sldLayoutIdLst>
  <p:hf hdr="0" ft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InterstateCondensed Black" pitchFamily="50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RBB Interstate" pitchFamily="50" charset="0"/>
          <a:ea typeface="+mn-ea"/>
          <a:cs typeface="+mn-cs"/>
        </a:defRPr>
      </a:lvl1pPr>
      <a:lvl2pPr marL="0" indent="-180000" algn="l" defTabSz="9144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RBB Interstate" pitchFamily="50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RBB Interstate" pitchFamily="50" charset="0"/>
          <a:ea typeface="+mn-ea"/>
          <a:cs typeface="+mn-cs"/>
        </a:defRPr>
      </a:lvl3pPr>
      <a:lvl4pPr marL="1044000" indent="-180000" algn="l" defTabSz="9144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RBB Interstate" pitchFamily="50" charset="0"/>
          <a:ea typeface="+mn-ea"/>
          <a:cs typeface="+mn-cs"/>
        </a:defRPr>
      </a:lvl4pPr>
      <a:lvl5pPr marL="1476000" indent="-171450" algn="l" defTabSz="9144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Char char="•"/>
        <a:defRPr sz="1200" kern="1200" cap="none" baseline="0">
          <a:solidFill>
            <a:schemeClr val="tx1"/>
          </a:solidFill>
          <a:latin typeface="RBB Interstate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12a-tarifvertrag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Verhandlungsstand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/>
              <a:t>28. Mai 2018</a:t>
            </a:r>
          </a:p>
        </p:txBody>
      </p:sp>
    </p:spTree>
    <p:extLst>
      <p:ext uri="{BB962C8B-B14F-4D97-AF65-F5344CB8AC3E}">
        <p14:creationId xmlns:p14="http://schemas.microsoft.com/office/powerpoint/2010/main" val="294178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5F70EFF-5CAB-45BF-8531-26BB7969CD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552" y="5373216"/>
            <a:ext cx="7992888" cy="79208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4A26155-8D85-4A02-8657-B9025412537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10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DF7706-A3FA-4598-B4B8-6D25D7FFC9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/>
              <a:t>Beendigung und Einschränkung</a:t>
            </a:r>
            <a:endParaRPr lang="de-DE" dirty="0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4B7E7EA3-CF60-4EE2-BC67-893A9FF80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20153"/>
              </p:ext>
            </p:extLst>
          </p:nvPr>
        </p:nvGraphicFramePr>
        <p:xfrm>
          <a:off x="457200" y="1600200"/>
          <a:ext cx="7992741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47">
                  <a:extLst>
                    <a:ext uri="{9D8B030D-6E8A-4147-A177-3AD203B41FA5}">
                      <a16:colId xmlns:a16="http://schemas.microsoft.com/office/drawing/2014/main" val="3509799095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1067425080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1629066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Status quo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Forderung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rbb-Angebot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332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Fehlen einer schriftlichen Ankündigung löst ggf.  Ausgleichzahlung für die verbleibende Frist 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Fehlen einer schriftlichen Ankündigung verlängert Fristen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Verlängerung der Fristen nach 20 Jahren,  wesentliche Einschränkung ab 20 Prozent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5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Wesentliche Einschränkung: 25 Prozent weniger als im Vorjahr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nach 20 Jahren: 20 Prozent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142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Unklarer Beginn des Einschränkungszeitraumes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Anspruch auf schriftliche Beendigung (Antrag)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3-Monats-Vorjahreszeitraum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06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900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C4FD815-394D-43EC-8A26-701301B518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552" y="5445224"/>
            <a:ext cx="7992888" cy="72008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CA517D9-7DA4-4406-A479-E8E49D0119B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11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D0820C-C96E-45EF-B70A-3AD4035558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Bestandsschutz light für langjährige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3E190A9-28C9-4FC8-B2EA-A305AE7A8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163903"/>
              </p:ext>
            </p:extLst>
          </p:nvPr>
        </p:nvGraphicFramePr>
        <p:xfrm>
          <a:off x="457200" y="1600200"/>
          <a:ext cx="7992741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47">
                  <a:extLst>
                    <a:ext uri="{9D8B030D-6E8A-4147-A177-3AD203B41FA5}">
                      <a16:colId xmlns:a16="http://schemas.microsoft.com/office/drawing/2014/main" val="2294878840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75644990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1801902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Status quo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Forderung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rbb-Angebot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02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 Jahr = 1 Monat</a:t>
                      </a:r>
                    </a:p>
                    <a:p>
                      <a:r>
                        <a:rPr lang="de-DE" dirty="0"/>
                        <a:t>2 Jahre = 2 Monate</a:t>
                      </a:r>
                    </a:p>
                    <a:p>
                      <a:r>
                        <a:rPr lang="de-DE" dirty="0"/>
                        <a:t>5 Jahre = 3 Monate</a:t>
                      </a:r>
                    </a:p>
                    <a:p>
                      <a:r>
                        <a:rPr lang="de-DE" dirty="0"/>
                        <a:t>10 Jahre = 6 Monate</a:t>
                      </a:r>
                    </a:p>
                    <a:p>
                      <a:r>
                        <a:rPr lang="de-DE" dirty="0"/>
                        <a:t>15 Jahre = 10 Monate</a:t>
                      </a:r>
                    </a:p>
                    <a:p>
                      <a:r>
                        <a:rPr lang="de-DE" dirty="0"/>
                        <a:t>20 Jahre = 12 Monate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Überproportionaler Anstieg nach 10 Jahren, Maximum 60 Monate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alternativ linear 1 Monat pro Jahr (Maximum ggf. 36 Monate)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 Jahr = 1 Monat</a:t>
                      </a:r>
                    </a:p>
                    <a:p>
                      <a:r>
                        <a:rPr lang="de-DE" dirty="0"/>
                        <a:t>2 Jahre = 2 Monate</a:t>
                      </a:r>
                    </a:p>
                    <a:p>
                      <a:r>
                        <a:rPr lang="de-DE" dirty="0"/>
                        <a:t>5 Jahre = 3 Monate</a:t>
                      </a:r>
                    </a:p>
                    <a:p>
                      <a:r>
                        <a:rPr lang="de-DE" dirty="0"/>
                        <a:t>10 Jahre = 6 Monate</a:t>
                      </a:r>
                    </a:p>
                    <a:p>
                      <a:r>
                        <a:rPr lang="de-DE" dirty="0"/>
                        <a:t>15 Jahre = 8 Monate</a:t>
                      </a:r>
                    </a:p>
                    <a:p>
                      <a:r>
                        <a:rPr lang="de-DE" dirty="0"/>
                        <a:t>20 Jahre = 15 Monate</a:t>
                      </a:r>
                    </a:p>
                    <a:p>
                      <a:r>
                        <a:rPr lang="de-DE" dirty="0"/>
                        <a:t>jedes weitere Jahr 1 Monat, max. 24 Monate</a:t>
                      </a:r>
                    </a:p>
                    <a:p>
                      <a:r>
                        <a:rPr lang="de-DE" dirty="0"/>
                        <a:t>30 Jahre: 36 Monate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685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85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endParaRPr lang="de-DE" dirty="0"/>
          </a:p>
          <a:p>
            <a:pPr algn="ctr"/>
            <a:r>
              <a:rPr lang="de-DE" sz="1800" dirty="0"/>
              <a:t>Geld bei Krankheit</a:t>
            </a:r>
          </a:p>
          <a:p>
            <a:pPr algn="ctr"/>
            <a:r>
              <a:rPr lang="de-DE" sz="1800" dirty="0"/>
              <a:t>Geld bei Mutterschaft</a:t>
            </a:r>
          </a:p>
          <a:p>
            <a:pPr algn="ctr"/>
            <a:r>
              <a:rPr lang="de-DE" sz="1800" dirty="0"/>
              <a:t>Familienzuschlag</a:t>
            </a:r>
          </a:p>
          <a:p>
            <a:pPr algn="ctr"/>
            <a:r>
              <a:rPr lang="de-DE" sz="1800" dirty="0"/>
              <a:t>Urlaub</a:t>
            </a:r>
          </a:p>
          <a:p>
            <a:pPr algn="ctr"/>
            <a:r>
              <a:rPr lang="de-DE" sz="1800" dirty="0"/>
              <a:t>(Weiter-)Bildung</a:t>
            </a:r>
          </a:p>
          <a:p>
            <a:pPr algn="ctr"/>
            <a:r>
              <a:rPr lang="de-DE" sz="1800" dirty="0"/>
              <a:t>Schutz bei Beendigung und Einschränkung</a:t>
            </a:r>
          </a:p>
          <a:p>
            <a:pPr algn="ctr"/>
            <a:r>
              <a:rPr lang="de-DE" sz="1800" dirty="0"/>
              <a:t>Schutz nach langjähriger Beschäftigung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2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Die wichtigsten Rechte</a:t>
            </a:r>
          </a:p>
        </p:txBody>
      </p:sp>
    </p:spTree>
    <p:extLst>
      <p:ext uri="{BB962C8B-B14F-4D97-AF65-F5344CB8AC3E}">
        <p14:creationId xmlns:p14="http://schemas.microsoft.com/office/powerpoint/2010/main" val="417152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2B26A40-BBD2-4697-B7F2-9A35A8B15C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DCCE3F4-18CF-4210-ADC6-D3E969B8714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3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6C1C39-DCC6-495E-BD5A-5D1274CFB5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15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1414F45-4B32-4603-B2A7-DBB6E63719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552" y="5589240"/>
            <a:ext cx="7992888" cy="576064"/>
          </a:xfrm>
        </p:spPr>
        <p:txBody>
          <a:bodyPr/>
          <a:lstStyle/>
          <a:p>
            <a:r>
              <a:rPr lang="de-DE" dirty="0"/>
              <a:t>Geltungsbereich:</a:t>
            </a:r>
          </a:p>
          <a:p>
            <a:r>
              <a:rPr lang="de-DE" dirty="0"/>
              <a:t>Fristen: </a:t>
            </a:r>
          </a:p>
          <a:p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57DD897-B07E-4593-86C1-98F452C52D7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4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70E428-D72B-40C9-9A02-084CEE8CAB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Das Kleingedruckte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A5ED8404-7798-4648-B923-76E7F4D0F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914717"/>
              </p:ext>
            </p:extLst>
          </p:nvPr>
        </p:nvGraphicFramePr>
        <p:xfrm>
          <a:off x="457200" y="1600200"/>
          <a:ext cx="7992741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47">
                  <a:extLst>
                    <a:ext uri="{9D8B030D-6E8A-4147-A177-3AD203B41FA5}">
                      <a16:colId xmlns:a16="http://schemas.microsoft.com/office/drawing/2014/main" val="4059656216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1413429685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3876339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Status quo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Forderung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rbb-Angebot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24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Rentenbezug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Beschäftigung 12a-Leistungen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Regelaltersgrenze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131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Nur ARD-Sender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Tochterunternehmen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Töchter mit rbb-Mehrheit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47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Beschäftigungsjahr 72 Tage (54 nach Zwangspause)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Anrechnung von unverschuldeten Ausfallzeiten und alle 6 Jahre ein Jahr ohne Beschäftigung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Anrechnung von unverschuldeten Ausfallzeiten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214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Kinderzeiten vor 2008 und Pflegezeiten führen zu Unterbrechungen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Altfallregelung und Pflegezeit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Altfallregelung und Pflegezeit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58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keine Unterbrechung ohne Verlust an Rechten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Kann ruhend gestellt werden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 Monate oder 12 (ab 20 Jahren) nach </a:t>
                      </a:r>
                      <a:r>
                        <a:rPr lang="de-DE"/>
                        <a:t>vorheriger Ankündigung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813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48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6F17139-F353-42A0-9535-95360DFE32B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5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E56529-8614-436D-AA39-A8F6A44692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/>
              <a:t>Geld bei Krankheit</a:t>
            </a:r>
          </a:p>
          <a:p>
            <a:endParaRPr lang="de-DE" dirty="0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FFE718CE-E2E3-4BBE-97D2-4D783713F3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067064"/>
              </p:ext>
            </p:extLst>
          </p:nvPr>
        </p:nvGraphicFramePr>
        <p:xfrm>
          <a:off x="683568" y="1397000"/>
          <a:ext cx="7920432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323012912"/>
                    </a:ext>
                  </a:extLst>
                </a:gridCol>
                <a:gridCol w="2543984">
                  <a:extLst>
                    <a:ext uri="{9D8B030D-6E8A-4147-A177-3AD203B41FA5}">
                      <a16:colId xmlns:a16="http://schemas.microsoft.com/office/drawing/2014/main" val="3193736161"/>
                    </a:ext>
                  </a:extLst>
                </a:gridCol>
                <a:gridCol w="2640144">
                  <a:extLst>
                    <a:ext uri="{9D8B030D-6E8A-4147-A177-3AD203B41FA5}">
                      <a16:colId xmlns:a16="http://schemas.microsoft.com/office/drawing/2014/main" val="2370410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Status quo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Forderung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rbb-Angebot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373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ab dem 4. Krankheitstag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 dem 1. 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bis 440.000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879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1/356 der letzten 12 Monate, maximal aber tägliche Beitragsbemessungsgrenze (147,50 Euro)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Zuschuss bei Krankheit einbeziehen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Zuschuss bei Krankheit einbeziehen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685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42 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437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87 Tage (nach 5 Jahren)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529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178 Tage (nach 10 Jahren)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749459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E5D3A212-3B66-4F2A-B9D5-FC7458F438F9}"/>
              </a:ext>
            </a:extLst>
          </p:cNvPr>
          <p:cNvSpPr txBox="1"/>
          <p:nvPr/>
        </p:nvSpPr>
        <p:spPr>
          <a:xfrm>
            <a:off x="683568" y="5085184"/>
            <a:ext cx="792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Zum Vergleich: Festangestellte bekommen das volle Gehalt 6 Wochen weitergezahlt, danach stockt der rbb bis zur 52. Woche das Krankengeld der Kasse auf das letzte Nettogehalt (einschließlich Zuschlägen) auf.</a:t>
            </a:r>
          </a:p>
        </p:txBody>
      </p:sp>
    </p:spTree>
    <p:extLst>
      <p:ext uri="{BB962C8B-B14F-4D97-AF65-F5344CB8AC3E}">
        <p14:creationId xmlns:p14="http://schemas.microsoft.com/office/powerpoint/2010/main" val="420688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A0FDD47-D662-4CAC-B5DA-C9402E8764E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552" y="5013176"/>
            <a:ext cx="7992888" cy="115212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3C248EC-3458-4FAE-94CF-046A01DEFFF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6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DF39D7-4EA9-434F-A263-5CBDCE9DDB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GelD</a:t>
            </a:r>
            <a:r>
              <a:rPr lang="de-DE" dirty="0"/>
              <a:t> Bei Mutterschaft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3BCE2B30-293B-4C72-B1C0-DCD4CF7D5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8661"/>
              </p:ext>
            </p:extLst>
          </p:nvPr>
        </p:nvGraphicFramePr>
        <p:xfrm>
          <a:off x="539552" y="1665952"/>
          <a:ext cx="7992741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47">
                  <a:extLst>
                    <a:ext uri="{9D8B030D-6E8A-4147-A177-3AD203B41FA5}">
                      <a16:colId xmlns:a16="http://schemas.microsoft.com/office/drawing/2014/main" val="1020522338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1140002655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2629935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Status quo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Forderung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rbb-Angebot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038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1/365 einschließlich Urlaubs- und Krankengeld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Gesetzliche Regelung (Durchschnitt der drei Monate vor der Geburt, bei schwangerschafts-bedingter  Reduzierung kalendertäglicher Schnitt)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Gesetzliche Regelung (Durchschnitt der drei Monate vor der Geburt, bei schwangerschafts-bedingter  Reduzierung kalendertäglicher Schnitt)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396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6+8 Wochen vor und nach der Geburt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Gesetzliche Regelung: ggf. länger bei Mehrlingen, Frühgeburten, Behinderung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Gesetzliche Regelung: ggf. länger bei Mehrlingen, Frühgeburten, Behinderung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494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Kein Geld bei Beschäftigungsverbot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Ges. Mutterschutzlohn (Schnitt drei Monate)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Ges. Mutterschutzlohn (Schnitt drei Monate)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667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39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3CB99FE-FD44-41ED-B45D-2BC37F2953C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552" y="3717033"/>
            <a:ext cx="7992888" cy="2448271"/>
          </a:xfrm>
        </p:spPr>
        <p:txBody>
          <a:bodyPr/>
          <a:lstStyle/>
          <a:p>
            <a:r>
              <a:rPr lang="de-DE" dirty="0"/>
              <a:t>Zum Vergleich: Feste bekommen für jedes Kind 137 Euro, bei Teilzeitbeschäftigung unter 50 Prozent (ca. 109 Tage) sinkt der Satz auf 103 Euro.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2AA36C1-70A8-4A57-AD5D-6BAD534A481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7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920E68-366D-4895-83A0-86B177B74D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Familienzuschlag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780CCF99-D9D7-49DE-9032-DB75026B0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67761"/>
              </p:ext>
            </p:extLst>
          </p:nvPr>
        </p:nvGraphicFramePr>
        <p:xfrm>
          <a:off x="457200" y="1600200"/>
          <a:ext cx="7992741" cy="154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47">
                  <a:extLst>
                    <a:ext uri="{9D8B030D-6E8A-4147-A177-3AD203B41FA5}">
                      <a16:colId xmlns:a16="http://schemas.microsoft.com/office/drawing/2014/main" val="666551550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722475412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2401249479"/>
                    </a:ext>
                  </a:extLst>
                </a:gridCol>
              </a:tblGrid>
              <a:tr h="385192">
                <a:tc>
                  <a:txBody>
                    <a:bodyPr/>
                    <a:lstStyle/>
                    <a:p>
                      <a:r>
                        <a:rPr lang="de-DE" dirty="0"/>
                        <a:t>Status quo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Forderung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rbb-Angebot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307522"/>
                  </a:ext>
                </a:extLst>
              </a:tr>
              <a:tr h="385192">
                <a:tc>
                  <a:txBody>
                    <a:bodyPr/>
                    <a:lstStyle/>
                    <a:p>
                      <a:r>
                        <a:rPr lang="de-DE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Familienzuschlag 67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Bis 440.000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711258"/>
                  </a:ext>
                </a:extLst>
              </a:tr>
              <a:tr h="38519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043254"/>
                  </a:ext>
                </a:extLst>
              </a:tr>
              <a:tr h="38519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224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813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13549F4-2471-440D-A152-B6B4ACE75A1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552" y="5494248"/>
            <a:ext cx="7910389" cy="671056"/>
          </a:xfrm>
        </p:spPr>
        <p:txBody>
          <a:bodyPr/>
          <a:lstStyle/>
          <a:p>
            <a:r>
              <a:rPr lang="de-DE" dirty="0"/>
              <a:t>Zum Vergleich: Festangestellte bekommen 31 Arbeitstage, schwerbehinderte Arbeitnehmer 6 zusätzliche Arbeitstage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875298A-E837-4C41-9DF8-0246F2B8EEC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8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00E62C9-8BC3-4435-AC68-85C746CEED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Urlaub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49DDB36-5B17-4805-A881-618576856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57809"/>
              </p:ext>
            </p:extLst>
          </p:nvPr>
        </p:nvGraphicFramePr>
        <p:xfrm>
          <a:off x="457200" y="1600200"/>
          <a:ext cx="7992741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47">
                  <a:extLst>
                    <a:ext uri="{9D8B030D-6E8A-4147-A177-3AD203B41FA5}">
                      <a16:colId xmlns:a16="http://schemas.microsoft.com/office/drawing/2014/main" val="666551550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722475412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2401249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Status quo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Forderung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rbb-Angebot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30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1/365 des Vorjahres ohne Urlaubsgeld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mit Urlaubsgeld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mit Urlaubsgeld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482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42 Kalendertage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936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„Urlaub bei Dritten“ wird angerechnet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Keine Anrechnung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Keine Anrechnung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69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Kürzung bei einem Monat ohne Beschäftigung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Keine Kürzung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Keine Kürzung bis zu 2 Monate Unterbrechung plus „urlaubsnahe“ Berechnung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69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Schwerbehinderte 5 </a:t>
                      </a:r>
                      <a:r>
                        <a:rPr lang="de-DE" dirty="0" err="1"/>
                        <a:t>Kaldendertagezusätzlich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 Kalendertage zusätzlich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7 Kalendertage zusätzlich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304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755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6A5B4A0-4A3D-4513-AA99-C00FF15924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552" y="5256512"/>
            <a:ext cx="7992888" cy="90879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CA92B7E-9E6F-4C7C-AE05-D415DB26F0E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l"/>
            <a:r>
              <a:rPr lang="de-DE"/>
              <a:t> </a:t>
            </a:r>
            <a:r>
              <a:rPr lang="de-DE">
                <a:latin typeface="RBB Interstate" pitchFamily="50" charset="0"/>
              </a:rPr>
              <a:t>Seite </a:t>
            </a:r>
            <a:fld id="{541CD1FB-BBAB-456B-B1B4-F9EE51863F9C}" type="slidenum">
              <a:rPr lang="de-DE" smtClean="0">
                <a:latin typeface="RBB Interstate" pitchFamily="50" charset="0"/>
              </a:rPr>
              <a:pPr algn="l"/>
              <a:t>9</a:t>
            </a:fld>
            <a:endParaRPr lang="de-DE" dirty="0">
              <a:latin typeface="RBB Interstate" pitchFamily="50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E1BBDD-D381-4AB7-BB52-EAF3093E54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(Weiter-)Bildung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B3C0E770-2D66-4068-BB01-E064E9771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174118"/>
              </p:ext>
            </p:extLst>
          </p:nvPr>
        </p:nvGraphicFramePr>
        <p:xfrm>
          <a:off x="457200" y="1600200"/>
          <a:ext cx="799274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47">
                  <a:extLst>
                    <a:ext uri="{9D8B030D-6E8A-4147-A177-3AD203B41FA5}">
                      <a16:colId xmlns:a16="http://schemas.microsoft.com/office/drawing/2014/main" val="9033966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1982795796"/>
                    </a:ext>
                  </a:extLst>
                </a:gridCol>
                <a:gridCol w="2664247">
                  <a:extLst>
                    <a:ext uri="{9D8B030D-6E8A-4147-A177-3AD203B41FA5}">
                      <a16:colId xmlns:a16="http://schemas.microsoft.com/office/drawing/2014/main" val="3180143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Status quo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Forderung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rbb-Angebot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74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10 Arbeitstage in zwei Jahren mit 1/365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Zehn Arbeitstage in zwei Jahren mit 1/251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„Zehn Kalendertage ohne Samstag und Sonntag“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112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75 Euro bei Fortbildungen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309381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V6">
  <a:themeElements>
    <a:clrScheme name="rbb 2018">
      <a:dk1>
        <a:srgbClr val="585856"/>
      </a:dk1>
      <a:lt1>
        <a:sysClr val="window" lastClr="FFFFFF"/>
      </a:lt1>
      <a:dk2>
        <a:srgbClr val="E31818"/>
      </a:dk2>
      <a:lt2>
        <a:srgbClr val="EEECE1"/>
      </a:lt2>
      <a:accent1>
        <a:srgbClr val="E31818"/>
      </a:accent1>
      <a:accent2>
        <a:srgbClr val="8F1F3A"/>
      </a:accent2>
      <a:accent3>
        <a:srgbClr val="0D78D9"/>
      </a:accent3>
      <a:accent4>
        <a:srgbClr val="585856"/>
      </a:accent4>
      <a:accent5>
        <a:srgbClr val="B3B3B3"/>
      </a:accent5>
      <a:accent6>
        <a:srgbClr val="D5D5D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14.xml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644</Words>
  <Application>Microsoft Office PowerPoint</Application>
  <PresentationFormat>Bildschirmpräsentation (4:3)</PresentationFormat>
  <Paragraphs>137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InterstateCondensed Black</vt:lpstr>
      <vt:lpstr>RBB Interstate</vt:lpstr>
      <vt:lpstr>RBB Interstate Cond Bold</vt:lpstr>
      <vt:lpstr>RBB Interstate Light</vt:lpstr>
      <vt:lpstr>Vorlage_V6</vt:lpstr>
      <vt:lpstr>12a-tarifvertrag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CTP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12a-tarifvertrag</dc:title>
  <dc:creator>Reinhardt, Christoph</dc:creator>
  <cp:lastModifiedBy>Reinhardt, Christoph</cp:lastModifiedBy>
  <cp:revision>10</cp:revision>
  <dcterms:created xsi:type="dcterms:W3CDTF">2018-05-28T12:35:40Z</dcterms:created>
  <dcterms:modified xsi:type="dcterms:W3CDTF">2018-05-28T14:49:35Z</dcterms:modified>
</cp:coreProperties>
</file>